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9" r:id="rId6"/>
    <p:sldId id="260" r:id="rId7"/>
    <p:sldId id="268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Increase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Content</c:v>
                </c:pt>
                <c:pt idx="2">
                  <c:v>Personalization</c:v>
                </c:pt>
                <c:pt idx="3">
                  <c:v>Video advertising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55</c:v>
                </c:pt>
                <c:pt idx="2">
                  <c:v>51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98-412B-8FFA-1BFBE8A2F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Keep the same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Content</c:v>
                </c:pt>
                <c:pt idx="2">
                  <c:v>Personalization</c:v>
                </c:pt>
                <c:pt idx="3">
                  <c:v>Video advertising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39</c:v>
                </c:pt>
                <c:pt idx="1">
                  <c:v>42</c:v>
                </c:pt>
                <c:pt idx="2">
                  <c:v>44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98-412B-8FFA-1BFBE8A2FB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Decrease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Content</c:v>
                </c:pt>
                <c:pt idx="2">
                  <c:v>Personalization</c:v>
                </c:pt>
                <c:pt idx="3">
                  <c:v>Video advertising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98-412B-8FFA-1BFBE8A2F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0025472"/>
        <c:axId val="670029080"/>
      </c:barChart>
      <c:catAx>
        <c:axId val="6700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20000"/>
                <a:lumOff val="8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0029080"/>
        <c:crosses val="autoZero"/>
        <c:auto val="1"/>
        <c:lblAlgn val="ctr"/>
        <c:lblOffset val="100"/>
        <c:noMultiLvlLbl val="0"/>
      </c:catAx>
      <c:valAx>
        <c:axId val="670029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accent1">
                  <a:lumMod val="20000"/>
                  <a:lumOff val="80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>
            <a:solidFill>
              <a:schemeClr val="accent1">
                <a:lumMod val="20000"/>
                <a:lumOff val="80000"/>
                <a:alpha val="3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00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Optimization</a:t>
          </a:r>
        </a:p>
      </dgm:t>
    </dgm:pt>
    <dgm:pt modelId="{A1BB3DDB-A2CF-407F-9044-E3AC1B808421}" type="parTrans" cxnId="{ACB259CB-0782-437C-AE91-04CE095D2AE5}">
      <dgm:prSet/>
      <dgm:spPr/>
      <dgm:t>
        <a:bodyPr/>
        <a:lstStyle/>
        <a:p>
          <a:endParaRPr lang="en-US"/>
        </a:p>
      </dgm:t>
    </dgm:pt>
    <dgm:pt modelId="{F397379E-0BDA-46CE-8393-B1D10C55E1BA}" type="sibTrans" cxnId="{ACB259CB-0782-437C-AE91-04CE095D2AE5}">
      <dgm:prSet/>
      <dgm:spPr/>
      <dgm:t>
        <a:bodyPr/>
        <a:lstStyle/>
        <a:p>
          <a:endParaRPr lang="en-US"/>
        </a:p>
      </dgm:t>
    </dgm:pt>
    <dgm:pt modelId="{6ABE9384-859D-4C4C-B983-2B1E39A8B34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Research</a:t>
          </a:r>
        </a:p>
      </dgm:t>
    </dgm:pt>
    <dgm:pt modelId="{4C63E530-1425-407B-8508-FAC57680DEF0}" type="parTrans" cxnId="{929B611D-ADB7-45E4-812D-4E288BD2D31C}">
      <dgm:prSet/>
      <dgm:spPr/>
      <dgm:t>
        <a:bodyPr/>
        <a:lstStyle/>
        <a:p>
          <a:endParaRPr lang="en-US"/>
        </a:p>
      </dgm:t>
    </dgm:pt>
    <dgm:pt modelId="{012549DD-A1CA-4571-A981-CFD78093EB20}" type="sibTrans" cxnId="{929B611D-ADB7-45E4-812D-4E288BD2D31C}">
      <dgm:prSet/>
      <dgm:spPr/>
      <dgm:t>
        <a:bodyPr/>
        <a:lstStyle/>
        <a:p>
          <a:endParaRPr lang="en-US"/>
        </a:p>
      </dgm:t>
    </dgm:pt>
    <dgm:pt modelId="{F7214975-5AC4-4CF8-9015-322498751A8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Planning</a:t>
          </a:r>
        </a:p>
      </dgm:t>
    </dgm:pt>
    <dgm:pt modelId="{51AC1870-5B81-422A-9A2E-E1F58EF50843}" type="parTrans" cxnId="{B7CE7116-0D68-4E90-AA49-C97B6B372915}">
      <dgm:prSet/>
      <dgm:spPr/>
      <dgm:t>
        <a:bodyPr/>
        <a:lstStyle/>
        <a:p>
          <a:endParaRPr lang="en-US"/>
        </a:p>
      </dgm:t>
    </dgm:pt>
    <dgm:pt modelId="{CE7BE2A3-5633-4666-BB75-6164E26282D5}" type="sibTrans" cxnId="{B7CE7116-0D68-4E90-AA49-C97B6B372915}">
      <dgm:prSet/>
      <dgm:spPr/>
      <dgm:t>
        <a:bodyPr/>
        <a:lstStyle/>
        <a:p>
          <a:endParaRPr lang="en-US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</dgm:pt>
    <dgm:pt modelId="{E916F942-14C7-403F-90CE-0267FA5701F2}">
      <dgm:prSet phldrT="[Text]"/>
      <dgm:spPr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Efficacy</a:t>
          </a:r>
          <a:endParaRPr lang="ru-RU" dirty="0">
            <a:solidFill>
              <a:schemeClr val="bg1"/>
            </a:solidFill>
          </a:endParaRPr>
        </a:p>
      </dgm:t>
    </dgm:pt>
    <dgm:pt modelId="{FADFEFF1-33C5-498B-866B-31BDCCDD0A87}" type="parTrans" cxnId="{80C8792E-CC76-4671-8464-4DBA5529ABBF}">
      <dgm:prSet/>
      <dgm:spPr/>
      <dgm:t>
        <a:bodyPr/>
        <a:lstStyle/>
        <a:p>
          <a:endParaRPr lang="ru-RU"/>
        </a:p>
      </dgm:t>
    </dgm:pt>
    <dgm:pt modelId="{2EE57F43-F699-406E-B070-B5388A5C3EF0}" type="sibTrans" cxnId="{80C8792E-CC76-4671-8464-4DBA5529ABBF}">
      <dgm:prSet/>
      <dgm:spPr/>
      <dgm:t>
        <a:bodyPr/>
        <a:lstStyle/>
        <a:p>
          <a:endParaRPr lang="ru-RU"/>
        </a:p>
      </dgm:t>
    </dgm:pt>
    <dgm:pt modelId="{54738B61-B011-4B50-9367-82C01E6851CB}">
      <dgm:prSet phldrT="[Text]"/>
      <dgm:spPr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Value</a:t>
          </a:r>
          <a:endParaRPr lang="ru-RU" dirty="0">
            <a:solidFill>
              <a:schemeClr val="bg1"/>
            </a:solidFill>
          </a:endParaRPr>
        </a:p>
      </dgm:t>
    </dgm:pt>
    <dgm:pt modelId="{F70B26DD-0065-48E8-B14E-21AD4FF5B073}" type="parTrans" cxnId="{21FE89D5-966D-4055-B5DE-E410287E6B89}">
      <dgm:prSet/>
      <dgm:spPr/>
      <dgm:t>
        <a:bodyPr/>
        <a:lstStyle/>
        <a:p>
          <a:endParaRPr lang="ru-RU"/>
        </a:p>
      </dgm:t>
    </dgm:pt>
    <dgm:pt modelId="{90B7832F-5C4B-438E-8A67-1DFAAD105949}" type="sibTrans" cxnId="{21FE89D5-966D-4055-B5DE-E410287E6B89}">
      <dgm:prSet/>
      <dgm:spPr/>
      <dgm:t>
        <a:bodyPr/>
        <a:lstStyle/>
        <a:p>
          <a:endParaRPr lang="ru-RU"/>
        </a:p>
      </dgm:t>
    </dgm:pt>
    <dgm:pt modelId="{063EC9EB-12EB-4B9E-9C9A-4C4F86773C6C}">
      <dgm:prSet phldrT="[Text]"/>
      <dgm:spPr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Spend</a:t>
          </a:r>
          <a:endParaRPr lang="ru-RU" dirty="0">
            <a:solidFill>
              <a:schemeClr val="bg1"/>
            </a:solidFill>
          </a:endParaRPr>
        </a:p>
      </dgm:t>
    </dgm:pt>
    <dgm:pt modelId="{82F09713-42EF-44CC-95E9-63BD2E82AE71}" type="parTrans" cxnId="{1F672EFB-E26C-41D0-B09D-5FB4A541F572}">
      <dgm:prSet/>
      <dgm:spPr/>
      <dgm:t>
        <a:bodyPr/>
        <a:lstStyle/>
        <a:p>
          <a:endParaRPr lang="ru-RU"/>
        </a:p>
      </dgm:t>
    </dgm:pt>
    <dgm:pt modelId="{424B4B77-F77C-44D9-BC9A-2AE65490463A}" type="sibTrans" cxnId="{1F672EFB-E26C-41D0-B09D-5FB4A541F572}">
      <dgm:prSet/>
      <dgm:spPr/>
      <dgm:t>
        <a:bodyPr/>
        <a:lstStyle/>
        <a:p>
          <a:endParaRPr lang="ru-RU"/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3"/>
      <dgm:spPr/>
    </dgm:pt>
    <dgm:pt modelId="{6310CCC4-249B-457B-9A24-C023BA3A4DE5}" type="pres">
      <dgm:prSet presAssocID="{1500DE91-D0C9-4E6B-B296-BBE6C4E9A02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3595D3-73F9-4CBA-A4EA-F47CE428B7EA}" type="pres">
      <dgm:prSet presAssocID="{1500DE91-D0C9-4E6B-B296-BBE6C4E9A02E}" presName="wedge2" presStyleLbl="node1" presStyleIdx="1" presStyleCnt="3"/>
      <dgm:spPr/>
    </dgm:pt>
    <dgm:pt modelId="{0BE500B1-58F6-4925-9A3A-EC12767F04D1}" type="pres">
      <dgm:prSet presAssocID="{1500DE91-D0C9-4E6B-B296-BBE6C4E9A02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3020744-6ADE-4BA0-A49B-CE64F3EC1245}" type="pres">
      <dgm:prSet presAssocID="{1500DE91-D0C9-4E6B-B296-BBE6C4E9A02E}" presName="wedge3" presStyleLbl="node1" presStyleIdx="2" presStyleCnt="3"/>
      <dgm:spPr/>
    </dgm:pt>
    <dgm:pt modelId="{F6C09398-E99A-4ECF-8BCE-D43F52D5E0CF}" type="pres">
      <dgm:prSet presAssocID="{1500DE91-D0C9-4E6B-B296-BBE6C4E9A02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465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Optimization</a:t>
          </a:r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Research</a:t>
          </a: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29212" y="2966097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Planning</a:t>
          </a:r>
        </a:p>
      </dsp:txBody>
      <dsp:txXfrm>
        <a:off x="1256992" y="2721228"/>
        <a:ext cx="3545038" cy="1088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529477" y="228419"/>
          <a:ext cx="2842560" cy="284256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Efficacy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2074949" y="752940"/>
        <a:ext cx="964440" cy="947520"/>
      </dsp:txXfrm>
    </dsp:sp>
    <dsp:sp modelId="{FD3595D3-73F9-4CBA-A4EA-F47CE428B7EA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shade val="80000"/>
            <a:hueOff val="160587"/>
            <a:satOff val="-3213"/>
            <a:lumOff val="1400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Value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1161269" y="2106540"/>
        <a:ext cx="1285920" cy="879840"/>
      </dsp:txXfrm>
    </dsp:sp>
    <dsp:sp modelId="{73020744-6ADE-4BA0-A49B-CE64F3EC1245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shade val="80000"/>
            <a:hueOff val="321174"/>
            <a:satOff val="-6427"/>
            <a:lumOff val="2801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Spend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87509" y="871380"/>
        <a:ext cx="964440" cy="94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70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2021-03-05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2021-03-05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2021-03-05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2021-03-05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2021-03-05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2021-03-05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2.xml"/><Relationship Id="rId4" Type="http://schemas.openxmlformats.org/officeDocument/2006/relationships/image" Target="../media/image2.png"/><Relationship Id="rId9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/>
              <a:t>DIGITAL DESIGN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dirty="0"/>
              <a:t>Marketing Strategy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SmartArt graphic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3428094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/>
          <a:lstStyle/>
          <a:p>
            <a:r>
              <a:rPr lang="en-US" sz="3200" dirty="0"/>
              <a:t>Social Media</a:t>
            </a:r>
            <a:br>
              <a:rPr lang="en-US" sz="3200" dirty="0"/>
            </a:br>
            <a:r>
              <a:rPr lang="en-US" sz="3200" dirty="0"/>
              <a:t>&amp; Content Are Top Priorities</a:t>
            </a:r>
            <a:endParaRPr lang="ru-RU" sz="3200" dirty="0"/>
          </a:p>
        </p:txBody>
      </p:sp>
      <p:graphicFrame>
        <p:nvGraphicFramePr>
          <p:cNvPr id="6" name="Content Placeholder 5" descr="Bar chart">
            <a:extLst>
              <a:ext uri="{FF2B5EF4-FFF2-40B4-BE49-F238E27FC236}">
                <a16:creationId xmlns:a16="http://schemas.microsoft.com/office/drawing/2014/main" id="{4266437E-354E-4F66-BE6B-21E476F487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6642041"/>
              </p:ext>
            </p:extLst>
          </p:nvPr>
        </p:nvGraphicFramePr>
        <p:xfrm>
          <a:off x="1745586" y="2107068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541" y="1450259"/>
            <a:ext cx="3753599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Digital Marketing Metrics Pyramid</a:t>
            </a:r>
          </a:p>
        </p:txBody>
      </p:sp>
      <p:pic>
        <p:nvPicPr>
          <p:cNvPr id="16" name="Content Placeholder 7" descr="abstract image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graphicFrame>
        <p:nvGraphicFramePr>
          <p:cNvPr id="14" name="Diagram 13" descr="Pie chart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4271892"/>
              </p:ext>
            </p:extLst>
          </p:nvPr>
        </p:nvGraphicFramePr>
        <p:xfrm>
          <a:off x="7780694" y="2528098"/>
          <a:ext cx="3754987" cy="33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someone@Example.com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0</TotalTime>
  <Words>44</Words>
  <Application>Microsoft Office PowerPoint</Application>
  <PresentationFormat>Widescreen</PresentationFormat>
  <Paragraphs>18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Wingdings 3</vt:lpstr>
      <vt:lpstr>Ion</vt:lpstr>
      <vt:lpstr>DIGITAL DESIGN</vt:lpstr>
      <vt:lpstr>Marketing Strategy</vt:lpstr>
      <vt:lpstr>Social Media &amp; Content Are Top Priorities</vt:lpstr>
      <vt:lpstr>Digital Marketing Metrics Pyramid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DESIGN</dc:title>
  <dc:creator>Mohamed</dc:creator>
  <cp:lastModifiedBy>Mohamed</cp:lastModifiedBy>
  <cp:revision>1</cp:revision>
  <dcterms:created xsi:type="dcterms:W3CDTF">2021-03-05T19:56:39Z</dcterms:created>
  <dcterms:modified xsi:type="dcterms:W3CDTF">2021-03-05T19:56:43Z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